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Krona One"/>
      <p:regular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Hanken Grotesk"/>
      <p:regular r:id="rId42"/>
      <p:bold r:id="rId43"/>
      <p:italic r:id="rId44"/>
      <p:boldItalic r:id="rId45"/>
    </p:embeddedFont>
    <p:embeddedFont>
      <p:font typeface="Inter"/>
      <p:regular r:id="rId46"/>
      <p:bold r:id="rId47"/>
    </p:embeddedFont>
    <p:embeddedFont>
      <p:font typeface="Fira Sans SemiBold"/>
      <p:regular r:id="rId48"/>
      <p:bold r:id="rId49"/>
      <p:italic r:id="rId50"/>
      <p:boldItalic r:id="rId51"/>
    </p:embeddedFont>
    <p:embeddedFont>
      <p:font typeface="Space Grotesk SemiBold"/>
      <p:regular r:id="rId52"/>
      <p:bold r:id="rId53"/>
    </p:embeddedFont>
    <p:embeddedFont>
      <p:font typeface="Space Grotesk"/>
      <p:regular r:id="rId54"/>
      <p:bold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Lobster"/>
      <p:regular r:id="rId60"/>
    </p:embeddedFont>
    <p:embeddedFont>
      <p:font typeface="Poppins"/>
      <p:regular r:id="rId61"/>
      <p:bold r:id="rId62"/>
      <p:italic r:id="rId63"/>
      <p:boldItalic r:id="rId64"/>
    </p:embeddedFont>
    <p:embeddedFont>
      <p:font typeface="Oswald"/>
      <p:regular r:id="rId65"/>
      <p:bold r:id="rId66"/>
    </p:embeddedFont>
    <p:embeddedFont>
      <p:font typeface="Inter Medium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HankenGrotesk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HankenGrotesk-italic.fntdata"/><Relationship Id="rId43" Type="http://schemas.openxmlformats.org/officeDocument/2006/relationships/font" Target="fonts/HankenGrotesk-bold.fntdata"/><Relationship Id="rId46" Type="http://schemas.openxmlformats.org/officeDocument/2006/relationships/font" Target="fonts/Inter-regular.fntdata"/><Relationship Id="rId45" Type="http://schemas.openxmlformats.org/officeDocument/2006/relationships/font" Target="fonts/HankenGrotesk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SemiBold-regular.fntdata"/><Relationship Id="rId47" Type="http://schemas.openxmlformats.org/officeDocument/2006/relationships/font" Target="fonts/Inter-bold.fntdata"/><Relationship Id="rId49" Type="http://schemas.openxmlformats.org/officeDocument/2006/relationships/font" Target="fonts/Fira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KronaOne-regular.fntdata"/><Relationship Id="rId36" Type="http://schemas.openxmlformats.org/officeDocument/2006/relationships/slide" Target="slides/slide30.xml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4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6.xml"/><Relationship Id="rId66" Type="http://schemas.openxmlformats.org/officeDocument/2006/relationships/font" Target="fonts/Oswald-bold.fntdata"/><Relationship Id="rId21" Type="http://schemas.openxmlformats.org/officeDocument/2006/relationships/slide" Target="slides/slide15.xml"/><Relationship Id="rId65" Type="http://schemas.openxmlformats.org/officeDocument/2006/relationships/font" Target="fonts/Oswald-regular.fntdata"/><Relationship Id="rId24" Type="http://schemas.openxmlformats.org/officeDocument/2006/relationships/slide" Target="slides/slide18.xml"/><Relationship Id="rId68" Type="http://schemas.openxmlformats.org/officeDocument/2006/relationships/font" Target="fonts/InterMedium-bold.fntdata"/><Relationship Id="rId23" Type="http://schemas.openxmlformats.org/officeDocument/2006/relationships/slide" Target="slides/slide17.xml"/><Relationship Id="rId67" Type="http://schemas.openxmlformats.org/officeDocument/2006/relationships/font" Target="fonts/InterMedium-regular.fntdata"/><Relationship Id="rId60" Type="http://schemas.openxmlformats.org/officeDocument/2006/relationships/font" Target="fonts/Lobster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SemiBold-boldItalic.fntdata"/><Relationship Id="rId50" Type="http://schemas.openxmlformats.org/officeDocument/2006/relationships/font" Target="fonts/FiraSansSemiBold-italic.fntdata"/><Relationship Id="rId53" Type="http://schemas.openxmlformats.org/officeDocument/2006/relationships/font" Target="fonts/SpaceGroteskSemiBold-bold.fntdata"/><Relationship Id="rId52" Type="http://schemas.openxmlformats.org/officeDocument/2006/relationships/font" Target="fonts/SpaceGroteskSemiBold-regular.fntdata"/><Relationship Id="rId11" Type="http://schemas.openxmlformats.org/officeDocument/2006/relationships/slide" Target="slides/slide5.xml"/><Relationship Id="rId55" Type="http://schemas.openxmlformats.org/officeDocument/2006/relationships/font" Target="fonts/SpaceGrotesk-bold.fntdata"/><Relationship Id="rId10" Type="http://schemas.openxmlformats.org/officeDocument/2006/relationships/slide" Target="slides/slide4.xml"/><Relationship Id="rId54" Type="http://schemas.openxmlformats.org/officeDocument/2006/relationships/font" Target="fonts/SpaceGrotesk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678711b4f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678711b4f_4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678711b4f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b678711b4f_4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678711b4f_4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678711b4f_4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678711b4f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b678711b4f_4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678711b4f_4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678711b4f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678711b4f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b678711b4f_4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678711b4f_4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b678711b4f_4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678711b4f_4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b678711b4f_4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678711b4f_4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b678711b4f_4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678711b4f_4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b678711b4f_4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678711b4f_4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b678711b4f_4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6f04d5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b6f04d54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6f04d54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b6f04d548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6f04d548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6f04d548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SLIDES_API177891697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SLIDES_API17789169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6f04d548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b6f04d54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6f04d548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6f04d548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6f04d548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6f04d548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157998136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SLIDES_API15799813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655c360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b655c360e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SLIDES_API139494164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SLIDES_API13949416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SLIDES_API101923010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SLIDES_API101923010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755000" y="544200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755000" y="1584400"/>
            <a:ext cx="103695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5" name="Google Shape;55;p12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0"/>
            <a:ext cx="12192000" cy="154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755000" y="391600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755000" y="1836367"/>
            <a:ext cx="10369500" cy="365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6536767" y="204133"/>
            <a:ext cx="99600" cy="644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6636367" y="0"/>
            <a:ext cx="55557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755000" y="593367"/>
            <a:ext cx="5457900" cy="125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666604" y="6217632"/>
            <a:ext cx="7704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55000" y="1843633"/>
            <a:ext cx="5315700" cy="437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6536767" y="204133"/>
            <a:ext cx="99600" cy="644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6636367" y="0"/>
            <a:ext cx="55557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755000" y="593367"/>
            <a:ext cx="5457900" cy="125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0666604" y="6217632"/>
            <a:ext cx="7704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755000" y="1843633"/>
            <a:ext cx="5315700" cy="437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204133"/>
            <a:ext cx="99600" cy="644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>
            <p:ph idx="2" type="pic"/>
          </p:nvPr>
        </p:nvSpPr>
        <p:spPr>
          <a:xfrm>
            <a:off x="0" y="0"/>
            <a:ext cx="55557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6202067" y="593367"/>
            <a:ext cx="5457900" cy="125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0666604" y="6217632"/>
            <a:ext cx="7704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6202067" y="1843633"/>
            <a:ext cx="5315700" cy="437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✓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✓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4332933"/>
            <a:ext cx="12192000" cy="254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>
            <p:ph idx="2" type="pic"/>
          </p:nvPr>
        </p:nvSpPr>
        <p:spPr>
          <a:xfrm>
            <a:off x="747067" y="2029500"/>
            <a:ext cx="5229600" cy="40623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755000" y="593367"/>
            <a:ext cx="5457900" cy="14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0666604" y="6217632"/>
            <a:ext cx="7704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6474500" y="593367"/>
            <a:ext cx="4968000" cy="13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6474500" y="2337918"/>
            <a:ext cx="4968000" cy="1435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6474500" y="4093967"/>
            <a:ext cx="4968000" cy="143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308733" y="730167"/>
            <a:ext cx="39636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88" name="Google Shape;88;p17"/>
          <p:cNvSpPr txBox="1"/>
          <p:nvPr>
            <p:ph idx="3" type="body"/>
          </p:nvPr>
        </p:nvSpPr>
        <p:spPr>
          <a:xfrm>
            <a:off x="7308733" y="2496716"/>
            <a:ext cx="3963600" cy="111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89" name="Google Shape;89;p17"/>
          <p:cNvSpPr txBox="1"/>
          <p:nvPr>
            <p:ph idx="4" type="body"/>
          </p:nvPr>
        </p:nvSpPr>
        <p:spPr>
          <a:xfrm>
            <a:off x="7308733" y="4253167"/>
            <a:ext cx="3963600" cy="111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90" name="Google Shape;90;p17"/>
          <p:cNvSpPr txBox="1"/>
          <p:nvPr/>
        </p:nvSpPr>
        <p:spPr>
          <a:xfrm>
            <a:off x="6721467" y="1111567"/>
            <a:ext cx="398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721467" y="2861867"/>
            <a:ext cx="398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721467" y="4612567"/>
            <a:ext cx="398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4332933"/>
            <a:ext cx="12192000" cy="254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>
            <p:ph idx="2" type="pic"/>
          </p:nvPr>
        </p:nvSpPr>
        <p:spPr>
          <a:xfrm>
            <a:off x="747067" y="2029500"/>
            <a:ext cx="5229600" cy="4062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55000" y="593367"/>
            <a:ext cx="5457900" cy="14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10666604" y="6217632"/>
            <a:ext cx="7704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6474500" y="1092900"/>
            <a:ext cx="4968000" cy="225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474500" y="4237285"/>
            <a:ext cx="4968000" cy="225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656900" y="1277167"/>
            <a:ext cx="4603200" cy="190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01" name="Google Shape;101;p18"/>
          <p:cNvSpPr txBox="1"/>
          <p:nvPr>
            <p:ph idx="3" type="body"/>
          </p:nvPr>
        </p:nvSpPr>
        <p:spPr>
          <a:xfrm>
            <a:off x="6668067" y="4442733"/>
            <a:ext cx="4604400" cy="189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6474500" y="1092900"/>
            <a:ext cx="24000" cy="225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6474591" y="4237301"/>
            <a:ext cx="24000" cy="2255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4430500" y="5966367"/>
            <a:ext cx="3224700" cy="125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8106000" y="5966367"/>
            <a:ext cx="3224700" cy="125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861200" y="5966400"/>
            <a:ext cx="3224700" cy="125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9"/>
          <p:cNvGrpSpPr/>
          <p:nvPr/>
        </p:nvGrpSpPr>
        <p:grpSpPr>
          <a:xfrm>
            <a:off x="753581" y="2143163"/>
            <a:ext cx="3436714" cy="3823088"/>
            <a:chOff x="565200" y="1607413"/>
            <a:chExt cx="2577600" cy="2867388"/>
          </a:xfrm>
        </p:grpSpPr>
        <p:sp>
          <p:nvSpPr>
            <p:cNvPr id="109" name="Google Shape;109;p19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11" name="Google Shape;111;p19"/>
          <p:cNvGrpSpPr/>
          <p:nvPr/>
        </p:nvGrpSpPr>
        <p:grpSpPr>
          <a:xfrm>
            <a:off x="4377491" y="2143180"/>
            <a:ext cx="3436714" cy="3823071"/>
            <a:chOff x="3283200" y="1607425"/>
            <a:chExt cx="2577600" cy="2867375"/>
          </a:xfrm>
        </p:grpSpPr>
        <p:sp>
          <p:nvSpPr>
            <p:cNvPr id="112" name="Google Shape;112;p19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8001400" y="2143180"/>
            <a:ext cx="3436714" cy="3823071"/>
            <a:chOff x="6001200" y="1607425"/>
            <a:chExt cx="2577600" cy="2867375"/>
          </a:xfrm>
        </p:grpSpPr>
        <p:sp>
          <p:nvSpPr>
            <p:cNvPr id="115" name="Google Shape;115;p19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17" name="Google Shape;117;p19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152233" y="2143233"/>
            <a:ext cx="638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781867" y="2159267"/>
            <a:ext cx="638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9401367" y="2159267"/>
            <a:ext cx="638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sz="1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9690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5884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body"/>
          </p:nvPr>
        </p:nvSpPr>
        <p:spPr>
          <a:xfrm>
            <a:off x="82078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0" y="0"/>
            <a:ext cx="12192000" cy="343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430500" y="5969567"/>
            <a:ext cx="3224700" cy="12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8106000" y="5969567"/>
            <a:ext cx="3224700" cy="12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861200" y="5969567"/>
            <a:ext cx="3224700" cy="12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32" name="Google Shape;132;p20"/>
          <p:cNvGrpSpPr/>
          <p:nvPr/>
        </p:nvGrpSpPr>
        <p:grpSpPr>
          <a:xfrm>
            <a:off x="753581" y="2144213"/>
            <a:ext cx="3436714" cy="3822038"/>
            <a:chOff x="565200" y="1608200"/>
            <a:chExt cx="2577600" cy="2866600"/>
          </a:xfrm>
        </p:grpSpPr>
        <p:sp>
          <p:nvSpPr>
            <p:cNvPr id="133" name="Google Shape;133;p20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5" name="Google Shape;135;p20"/>
          <p:cNvGrpSpPr/>
          <p:nvPr/>
        </p:nvGrpSpPr>
        <p:grpSpPr>
          <a:xfrm>
            <a:off x="4377491" y="2144213"/>
            <a:ext cx="3436714" cy="3822038"/>
            <a:chOff x="3283200" y="1608200"/>
            <a:chExt cx="2577600" cy="2866600"/>
          </a:xfrm>
        </p:grpSpPr>
        <p:sp>
          <p:nvSpPr>
            <p:cNvPr id="136" name="Google Shape;136;p20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8001400" y="2144213"/>
            <a:ext cx="3436714" cy="3822038"/>
            <a:chOff x="6001200" y="1608200"/>
            <a:chExt cx="2577600" cy="2866600"/>
          </a:xfrm>
        </p:grpSpPr>
        <p:sp>
          <p:nvSpPr>
            <p:cNvPr id="139" name="Google Shape;139;p20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41" name="Google Shape;141;p20"/>
          <p:cNvSpPr txBox="1"/>
          <p:nvPr/>
        </p:nvSpPr>
        <p:spPr>
          <a:xfrm>
            <a:off x="2079300" y="2144267"/>
            <a:ext cx="684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5772767" y="2147267"/>
            <a:ext cx="642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9384167" y="2147267"/>
            <a:ext cx="684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9690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5" name="Google Shape;145;p20"/>
          <p:cNvSpPr txBox="1"/>
          <p:nvPr>
            <p:ph idx="2" type="body"/>
          </p:nvPr>
        </p:nvSpPr>
        <p:spPr>
          <a:xfrm>
            <a:off x="45884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6" name="Google Shape;146;p20"/>
          <p:cNvSpPr txBox="1"/>
          <p:nvPr>
            <p:ph idx="3" type="body"/>
          </p:nvPr>
        </p:nvSpPr>
        <p:spPr>
          <a:xfrm>
            <a:off x="8207800" y="2806966"/>
            <a:ext cx="30153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759500" y="1836367"/>
            <a:ext cx="3434100" cy="4255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1083100" y="3168000"/>
            <a:ext cx="2786700" cy="231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2" name="Google Shape;152;p21"/>
          <p:cNvSpPr/>
          <p:nvPr/>
        </p:nvSpPr>
        <p:spPr>
          <a:xfrm>
            <a:off x="4383584" y="1836367"/>
            <a:ext cx="3434100" cy="4255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007668" y="1836367"/>
            <a:ext cx="3434100" cy="4255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707200" y="3170078"/>
            <a:ext cx="2786700" cy="231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3" type="body"/>
          </p:nvPr>
        </p:nvSpPr>
        <p:spPr>
          <a:xfrm>
            <a:off x="8318667" y="3170078"/>
            <a:ext cx="2786700" cy="231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4" type="subTitle"/>
          </p:nvPr>
        </p:nvSpPr>
        <p:spPr>
          <a:xfrm>
            <a:off x="1083100" y="2404800"/>
            <a:ext cx="2786700" cy="5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Space Grotesk SemiBold"/>
              <a:buNone/>
              <a:defRPr sz="3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5" type="subTitle"/>
          </p:nvPr>
        </p:nvSpPr>
        <p:spPr>
          <a:xfrm>
            <a:off x="4619583" y="2404800"/>
            <a:ext cx="2961900" cy="67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6" type="subTitle"/>
          </p:nvPr>
        </p:nvSpPr>
        <p:spPr>
          <a:xfrm>
            <a:off x="8243650" y="2404800"/>
            <a:ext cx="2961900" cy="67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4477843" y="2062428"/>
            <a:ext cx="386400" cy="38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4556833" y="2140733"/>
            <a:ext cx="3039900" cy="28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383633" y="493233"/>
            <a:ext cx="11419500" cy="6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4759633" y="2309933"/>
            <a:ext cx="26343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>
            <a:off x="8347476" y="2062428"/>
            <a:ext cx="386400" cy="3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8426467" y="2140733"/>
            <a:ext cx="3039900" cy="28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8629267" y="2309933"/>
            <a:ext cx="26343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7" name="Google Shape;167;p22"/>
          <p:cNvSpPr/>
          <p:nvPr>
            <p:ph idx="3" type="pic"/>
          </p:nvPr>
        </p:nvSpPr>
        <p:spPr>
          <a:xfrm>
            <a:off x="529100" y="1580533"/>
            <a:ext cx="2941200" cy="47751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30">
          <p15:clr>
            <a:srgbClr val="E46962"/>
          </p15:clr>
        </p15:guide>
        <p15:guide id="2" pos="33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596933" y="1828667"/>
            <a:ext cx="5212800" cy="381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383633" y="493233"/>
            <a:ext cx="11419500" cy="6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54733" y="2099867"/>
            <a:ext cx="4697100" cy="327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2" name="Google Shape;172;p23"/>
          <p:cNvSpPr/>
          <p:nvPr/>
        </p:nvSpPr>
        <p:spPr>
          <a:xfrm>
            <a:off x="6226200" y="1800000"/>
            <a:ext cx="5210700" cy="381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6504600" y="2071200"/>
            <a:ext cx="4653900" cy="327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30">
          <p15:clr>
            <a:srgbClr val="E46962"/>
          </p15:clr>
        </p15:guide>
        <p15:guide id="2" pos="333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4315750" y="2140733"/>
            <a:ext cx="3318900" cy="342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383633" y="493233"/>
            <a:ext cx="11419500" cy="6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4504550" y="2306733"/>
            <a:ext cx="2941200" cy="308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8" name="Google Shape;178;p24"/>
          <p:cNvSpPr/>
          <p:nvPr/>
        </p:nvSpPr>
        <p:spPr>
          <a:xfrm>
            <a:off x="8263667" y="2140733"/>
            <a:ext cx="3316800" cy="342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4"/>
          <p:cNvSpPr txBox="1"/>
          <p:nvPr>
            <p:ph idx="2" type="body"/>
          </p:nvPr>
        </p:nvSpPr>
        <p:spPr>
          <a:xfrm>
            <a:off x="8451467" y="2306733"/>
            <a:ext cx="2941200" cy="308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0" name="Google Shape;180;p24"/>
          <p:cNvSpPr/>
          <p:nvPr>
            <p:ph idx="3" type="pic"/>
          </p:nvPr>
        </p:nvSpPr>
        <p:spPr>
          <a:xfrm>
            <a:off x="529100" y="1580533"/>
            <a:ext cx="2941200" cy="47751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30">
          <p15:clr>
            <a:srgbClr val="E46962"/>
          </p15:clr>
        </p15:guide>
        <p15:guide id="2" pos="333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">
  <p:cSld name="CUSTOM_5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518876" y="2062428"/>
            <a:ext cx="386400" cy="38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597867" y="2140733"/>
            <a:ext cx="3335100" cy="28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452600" y="493233"/>
            <a:ext cx="11286900" cy="67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815867" y="2309933"/>
            <a:ext cx="28992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6" name="Google Shape;186;p25"/>
          <p:cNvSpPr/>
          <p:nvPr/>
        </p:nvSpPr>
        <p:spPr>
          <a:xfrm>
            <a:off x="4388510" y="2062428"/>
            <a:ext cx="386400" cy="3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467500" y="2140733"/>
            <a:ext cx="3336000" cy="28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8258143" y="2062428"/>
            <a:ext cx="386400" cy="38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8337133" y="2140733"/>
            <a:ext cx="3336000" cy="28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25"/>
          <p:cNvSpPr txBox="1"/>
          <p:nvPr>
            <p:ph idx="2" type="body"/>
          </p:nvPr>
        </p:nvSpPr>
        <p:spPr>
          <a:xfrm>
            <a:off x="4685900" y="2309933"/>
            <a:ext cx="28992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1" name="Google Shape;191;p25"/>
          <p:cNvSpPr txBox="1"/>
          <p:nvPr>
            <p:ph idx="3" type="body"/>
          </p:nvPr>
        </p:nvSpPr>
        <p:spPr>
          <a:xfrm>
            <a:off x="8556533" y="2309933"/>
            <a:ext cx="28971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30">
          <p15:clr>
            <a:srgbClr val="E46962"/>
          </p15:clr>
        </p15:guide>
        <p15:guide id="2" pos="377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/>
        </p:nvSpPr>
        <p:spPr>
          <a:xfrm>
            <a:off x="558367" y="2140733"/>
            <a:ext cx="3336000" cy="33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418001" y="493233"/>
            <a:ext cx="10928100" cy="67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61167" y="2309933"/>
            <a:ext cx="29304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6" name="Google Shape;196;p26"/>
          <p:cNvSpPr/>
          <p:nvPr/>
        </p:nvSpPr>
        <p:spPr>
          <a:xfrm>
            <a:off x="4428000" y="2140733"/>
            <a:ext cx="3336000" cy="33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8297633" y="2140733"/>
            <a:ext cx="3336000" cy="33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4629600" y="2309933"/>
            <a:ext cx="29328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9" name="Google Shape;199;p26"/>
          <p:cNvSpPr txBox="1"/>
          <p:nvPr>
            <p:ph idx="3" type="body"/>
          </p:nvPr>
        </p:nvSpPr>
        <p:spPr>
          <a:xfrm>
            <a:off x="8499233" y="2309933"/>
            <a:ext cx="2932800" cy="249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30">
          <p15:clr>
            <a:srgbClr val="E46962"/>
          </p15:clr>
        </p15:guide>
        <p15:guide id="2" pos="352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861200" y="5929700"/>
            <a:ext cx="3224700" cy="162300"/>
          </a:xfrm>
          <a:prstGeom prst="rect">
            <a:avLst/>
          </a:prstGeom>
          <a:solidFill>
            <a:srgbClr val="E1946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8106000" y="5929567"/>
            <a:ext cx="3224700" cy="162300"/>
          </a:xfrm>
          <a:prstGeom prst="rect">
            <a:avLst/>
          </a:prstGeom>
          <a:solidFill>
            <a:srgbClr val="49837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4478600" y="5929567"/>
            <a:ext cx="3224700" cy="162300"/>
          </a:xfrm>
          <a:prstGeom prst="rect">
            <a:avLst/>
          </a:prstGeom>
          <a:solidFill>
            <a:srgbClr val="B98D7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0" y="0"/>
            <a:ext cx="12192000" cy="34365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765000" y="2307700"/>
            <a:ext cx="3423300" cy="36219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7999800" y="2307700"/>
            <a:ext cx="3423300" cy="36219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4382400" y="2307700"/>
            <a:ext cx="3423300" cy="36219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24200" y="2659867"/>
            <a:ext cx="3104700" cy="2917500"/>
          </a:xfrm>
          <a:prstGeom prst="rect">
            <a:avLst/>
          </a:prstGeom>
        </p:spPr>
        <p:txBody>
          <a:bodyPr anchorCtr="0" anchor="t" bIns="121900" lIns="121900" spcFirstLastPara="1" rIns="2232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1" name="Google Shape;211;p27"/>
          <p:cNvSpPr txBox="1"/>
          <p:nvPr>
            <p:ph idx="2" type="body"/>
          </p:nvPr>
        </p:nvSpPr>
        <p:spPr>
          <a:xfrm>
            <a:off x="4541600" y="2659900"/>
            <a:ext cx="31047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8166000" y="2659900"/>
            <a:ext cx="3104700" cy="291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76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867800" y="2555283"/>
            <a:ext cx="5035500" cy="353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Inter"/>
              <a:buChar char="✓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6460600" y="2555283"/>
            <a:ext cx="4976400" cy="353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✕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867800" y="1823767"/>
            <a:ext cx="5035500" cy="5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subTitle"/>
          </p:nvPr>
        </p:nvSpPr>
        <p:spPr>
          <a:xfrm>
            <a:off x="6460700" y="1823767"/>
            <a:ext cx="4976400" cy="5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774700" y="2476400"/>
            <a:ext cx="10682100" cy="2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774700" y="4153000"/>
            <a:ext cx="4299600" cy="130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4" name="Google Shape;224;p30"/>
          <p:cNvSpPr/>
          <p:nvPr>
            <p:ph idx="2" type="pic"/>
          </p:nvPr>
        </p:nvSpPr>
        <p:spPr>
          <a:xfrm>
            <a:off x="0" y="0"/>
            <a:ext cx="12192000" cy="24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816500" y="3784767"/>
            <a:ext cx="5640000" cy="5715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26" name="Google Shape;226;p30"/>
          <p:cNvCxnSpPr/>
          <p:nvPr/>
        </p:nvCxnSpPr>
        <p:spPr>
          <a:xfrm>
            <a:off x="5435600" y="3187700"/>
            <a:ext cx="0" cy="3378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0"/>
          <p:cNvSpPr txBox="1"/>
          <p:nvPr>
            <p:ph idx="3" type="body"/>
          </p:nvPr>
        </p:nvSpPr>
        <p:spPr>
          <a:xfrm>
            <a:off x="5796900" y="4889633"/>
            <a:ext cx="5640000" cy="5715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4" type="body"/>
          </p:nvPr>
        </p:nvSpPr>
        <p:spPr>
          <a:xfrm>
            <a:off x="5796900" y="5994500"/>
            <a:ext cx="5640000" cy="5715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9" name="Google Shape;229;p30"/>
          <p:cNvSpPr txBox="1"/>
          <p:nvPr/>
        </p:nvSpPr>
        <p:spPr>
          <a:xfrm>
            <a:off x="5796900" y="3251167"/>
            <a:ext cx="544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 sz="1900"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796900" y="4381600"/>
            <a:ext cx="544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 sz="1900"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796900" y="5486500"/>
            <a:ext cx="544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 sz="1900"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212">
          <p15:clr>
            <a:srgbClr val="E46962"/>
          </p15:clr>
        </p15:guide>
        <p15:guide id="2" orient="horz" pos="2908">
          <p15:clr>
            <a:srgbClr val="E46962"/>
          </p15:clr>
        </p15:guide>
        <p15:guide id="3" orient="horz" pos="3604">
          <p15:clr>
            <a:srgbClr val="E46962"/>
          </p15:clr>
        </p15:guide>
        <p15:guide id="4" pos="365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31"/>
          <p:cNvSpPr/>
          <p:nvPr>
            <p:ph idx="2" type="pic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8" name="Google Shape;238;p31"/>
          <p:cNvSpPr txBox="1"/>
          <p:nvPr>
            <p:ph idx="3" type="subTitle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anchorCtr="0" anchor="ctr" bIns="121900" lIns="0" spcFirstLastPara="1" rIns="121900" wrap="square" tIns="12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4" type="body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5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444500" y="1511300"/>
            <a:ext cx="2603400" cy="5346600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sp>
      <p:sp>
        <p:nvSpPr>
          <p:cNvPr id="20" name="Google Shape;20;p4"/>
          <p:cNvSpPr/>
          <p:nvPr>
            <p:ph idx="3" type="pic"/>
          </p:nvPr>
        </p:nvSpPr>
        <p:spPr>
          <a:xfrm>
            <a:off x="3341608" y="-629"/>
            <a:ext cx="2603400" cy="5346600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sp>
      <p:sp>
        <p:nvSpPr>
          <p:cNvPr id="21" name="Google Shape;21;p4"/>
          <p:cNvSpPr/>
          <p:nvPr>
            <p:ph idx="4" type="pic"/>
          </p:nvPr>
        </p:nvSpPr>
        <p:spPr>
          <a:xfrm>
            <a:off x="6220611" y="1511300"/>
            <a:ext cx="2603400" cy="5346600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sp>
      <p:sp>
        <p:nvSpPr>
          <p:cNvPr id="22" name="Google Shape;22;p4"/>
          <p:cNvSpPr/>
          <p:nvPr>
            <p:ph idx="5" type="pic"/>
          </p:nvPr>
        </p:nvSpPr>
        <p:spPr>
          <a:xfrm>
            <a:off x="9117719" y="-629"/>
            <a:ext cx="2603400" cy="5346600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32"/>
          <p:cNvSpPr/>
          <p:nvPr/>
        </p:nvSpPr>
        <p:spPr>
          <a:xfrm>
            <a:off x="0" y="3479800"/>
            <a:ext cx="12192000" cy="337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1485800" y="2070000"/>
            <a:ext cx="9220500" cy="287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796400" y="2070000"/>
            <a:ext cx="76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8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28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 flipH="1" rot="10800000">
            <a:off x="9835500" y="4151800"/>
            <a:ext cx="76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8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28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726400" y="2510400"/>
            <a:ext cx="6914700" cy="1878000"/>
          </a:xfrm>
          <a:prstGeom prst="rect">
            <a:avLst/>
          </a:prstGeom>
        </p:spPr>
        <p:txBody>
          <a:bodyPr anchorCtr="0" anchor="ctr" bIns="240000" lIns="240000" spcFirstLastPara="1" rIns="240000" wrap="square" tIns="2400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">
  <p:cSld name="Mosaic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-14288" y="-9525"/>
            <a:ext cx="4016400" cy="3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6"/>
          <p:cNvSpPr/>
          <p:nvPr>
            <p:ph idx="3" type="pic"/>
          </p:nvPr>
        </p:nvSpPr>
        <p:spPr>
          <a:xfrm>
            <a:off x="4002088" y="-9525"/>
            <a:ext cx="4016400" cy="3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6"/>
          <p:cNvSpPr/>
          <p:nvPr>
            <p:ph idx="4" type="pic"/>
          </p:nvPr>
        </p:nvSpPr>
        <p:spPr>
          <a:xfrm>
            <a:off x="-14288" y="3436040"/>
            <a:ext cx="4016400" cy="3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6"/>
          <p:cNvSpPr/>
          <p:nvPr>
            <p:ph idx="5" type="pic"/>
          </p:nvPr>
        </p:nvSpPr>
        <p:spPr>
          <a:xfrm>
            <a:off x="4002088" y="3436040"/>
            <a:ext cx="4016400" cy="344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0" y="0"/>
            <a:ext cx="6135900" cy="3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7"/>
          <p:cNvSpPr/>
          <p:nvPr>
            <p:ph idx="3" type="pic"/>
          </p:nvPr>
        </p:nvSpPr>
        <p:spPr>
          <a:xfrm>
            <a:off x="6135993" y="3446463"/>
            <a:ext cx="6056100" cy="34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777">
          <p15:clr>
            <a:srgbClr val="FBAE40"/>
          </p15:clr>
        </p15:guide>
        <p15:guide id="2" pos="325">
          <p15:clr>
            <a:srgbClr val="FBAE40"/>
          </p15:clr>
        </p15:guide>
        <p15:guide id="3" pos="960">
          <p15:clr>
            <a:srgbClr val="FBAE40"/>
          </p15:clr>
        </p15:guide>
        <p15:guide id="4" pos="1595">
          <p15:clr>
            <a:srgbClr val="FBAE40"/>
          </p15:clr>
        </p15:guide>
        <p15:guide id="5" pos="2230">
          <p15:clr>
            <a:srgbClr val="FBAE40"/>
          </p15:clr>
        </p15:guide>
        <p15:guide id="6" pos="2887">
          <p15:clr>
            <a:srgbClr val="FBAE40"/>
          </p15:clr>
        </p15:guide>
        <p15:guide id="7" pos="3522">
          <p15:clr>
            <a:srgbClr val="FBAE40"/>
          </p15:clr>
        </p15:guide>
        <p15:guide id="8" pos="4158">
          <p15:clr>
            <a:srgbClr val="FBAE40"/>
          </p15:clr>
        </p15:guide>
        <p15:guide id="9" pos="4793">
          <p15:clr>
            <a:srgbClr val="FBAE40"/>
          </p15:clr>
        </p15:guide>
        <p15:guide id="10" pos="5428">
          <p15:clr>
            <a:srgbClr val="FBAE40"/>
          </p15:clr>
        </p15:guide>
        <p15:guide id="11" pos="6063">
          <p15:clr>
            <a:srgbClr val="FBAE40"/>
          </p15:clr>
        </p15:guide>
        <p15:guide id="12" pos="6720">
          <p15:clr>
            <a:srgbClr val="FBAE40"/>
          </p15:clr>
        </p15:guide>
        <p15:guide id="13" pos="7355">
          <p15:clr>
            <a:srgbClr val="FBAE40"/>
          </p15:clr>
        </p15:guide>
        <p15:guide id="14" orient="horz" pos="1185">
          <p15:clr>
            <a:srgbClr val="FBAE40"/>
          </p15:clr>
        </p15:guide>
        <p15:guide id="15" orient="horz" pos="1593">
          <p15:clr>
            <a:srgbClr val="FBAE40"/>
          </p15:clr>
        </p15:guide>
        <p15:guide id="16" orient="horz" pos="1979">
          <p15:clr>
            <a:srgbClr val="FBAE40"/>
          </p15:clr>
        </p15:guide>
        <p15:guide id="17" orient="horz" pos="2387">
          <p15:clr>
            <a:srgbClr val="FBAE40"/>
          </p15:clr>
        </p15:guide>
        <p15:guide id="18" orient="horz" pos="2795">
          <p15:clr>
            <a:srgbClr val="FBAE40"/>
          </p15:clr>
        </p15:guide>
        <p15:guide id="19" orient="horz" pos="3203">
          <p15:clr>
            <a:srgbClr val="FBAE40"/>
          </p15:clr>
        </p15:guide>
        <p15:guide id="20" orient="horz" pos="3589">
          <p15:clr>
            <a:srgbClr val="FBAE40"/>
          </p15:clr>
        </p15:guide>
        <p15:guide id="21" orient="horz" pos="39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755000" y="544200"/>
            <a:ext cx="10682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867800" y="2649600"/>
            <a:ext cx="50355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6460600" y="2649600"/>
            <a:ext cx="49764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2" name="Google Shape;42;p10"/>
          <p:cNvSpPr/>
          <p:nvPr/>
        </p:nvSpPr>
        <p:spPr>
          <a:xfrm>
            <a:off x="755000" y="1827133"/>
            <a:ext cx="112800" cy="524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6347800" y="1827133"/>
            <a:ext cx="112800" cy="524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755000" y="2318233"/>
            <a:ext cx="20700" cy="3773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6347800" y="2318233"/>
            <a:ext cx="20700" cy="37737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>
            <p:ph idx="3" type="subTitle"/>
          </p:nvPr>
        </p:nvSpPr>
        <p:spPr>
          <a:xfrm>
            <a:off x="9270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9pPr>
          </a:lstStyle>
          <a:p/>
        </p:txBody>
      </p:sp>
      <p:sp>
        <p:nvSpPr>
          <p:cNvPr id="47" name="Google Shape;47;p10"/>
          <p:cNvSpPr txBox="1"/>
          <p:nvPr>
            <p:ph idx="4" type="subTitle"/>
          </p:nvPr>
        </p:nvSpPr>
        <p:spPr>
          <a:xfrm>
            <a:off x="64607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v1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842900" y="1051133"/>
            <a:ext cx="10239600" cy="96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842900" y="2113433"/>
            <a:ext cx="7361100" cy="353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531">
          <p15:clr>
            <a:srgbClr val="E46962"/>
          </p15:clr>
        </p15:guide>
        <p15:guide id="4" orient="horz" pos="838">
          <p15:clr>
            <a:srgbClr val="E46962"/>
          </p15:clr>
        </p15:guide>
        <p15:guide id="5" pos="7149">
          <p15:clr>
            <a:srgbClr val="E46962"/>
          </p15:clr>
        </p15:guide>
        <p15:guide id="6" pos="611">
          <p15:clr>
            <a:srgbClr val="E46962"/>
          </p15:clr>
        </p15:guide>
        <p15:guide id="7" orient="horz" pos="1442">
          <p15:clr>
            <a:srgbClr val="E46962"/>
          </p15:clr>
        </p15:guide>
        <p15:guide id="8" orient="horz" pos="120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0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30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6.xml"/><Relationship Id="rId6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ace Grotesk"/>
              <a:buNone/>
              <a:defRPr b="1" sz="35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anken Grotesk"/>
              <a:buNone/>
              <a:defRPr b="1" sz="37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755000" y="1836367"/>
            <a:ext cx="10682100" cy="4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 Medium"/>
              <a:buChar char="●"/>
              <a:defRPr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○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■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●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○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■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●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○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Inter Medium"/>
              <a:buChar char="■"/>
              <a:defRPr sz="19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107054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76">
          <p15:clr>
            <a:srgbClr val="E46962"/>
          </p15:clr>
        </p15:guide>
        <p15:guide id="2" pos="7204">
          <p15:clr>
            <a:srgbClr val="E46962"/>
          </p15:clr>
        </p15:guide>
        <p15:guide id="3" orient="horz" pos="374">
          <p15:clr>
            <a:srgbClr val="E46962"/>
          </p15:clr>
        </p15:guide>
        <p15:guide id="4" orient="horz" pos="3837">
          <p15:clr>
            <a:srgbClr val="E46962"/>
          </p15:clr>
        </p15:guide>
        <p15:guide id="5" orient="horz" pos="115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rpalazio.it/web/guest/open-data" TargetMode="External"/><Relationship Id="rId4" Type="http://schemas.openxmlformats.org/officeDocument/2006/relationships/hyperlink" Target="https://www.arpa.piemonte.it/dati-ambientali" TargetMode="External"/><Relationship Id="rId5" Type="http://schemas.openxmlformats.org/officeDocument/2006/relationships/hyperlink" Target="http://www.scia.isprambiente.it/wwwrootscia/Home_new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andrea.bragaglia@studenti.unimi.it" TargetMode="External"/><Relationship Id="rId4" Type="http://schemas.openxmlformats.org/officeDocument/2006/relationships/hyperlink" Target="mailto:massimo.minolfi@studenti.unimi.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554636" y="509666"/>
            <a:ext cx="11062741" cy="5726242"/>
          </a:xfrm>
          <a:prstGeom prst="rect">
            <a:avLst/>
          </a:prstGeom>
          <a:noFill/>
          <a:ln cap="flat" cmpd="sng" w="25400">
            <a:solidFill>
              <a:srgbClr val="4983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0" y="1744490"/>
            <a:ext cx="12177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ANALISI DATI METEO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0" t="-3"/>
          <a:stretch/>
        </p:blipFill>
        <p:spPr>
          <a:xfrm>
            <a:off x="830278" y="2773180"/>
            <a:ext cx="10531444" cy="408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0" y="1031636"/>
            <a:ext cx="121920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6F6F9">
                <a:alpha val="3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PRESENTATION BY </a:t>
            </a:r>
            <a:r>
              <a:rPr lang="es-ES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ANDREA BRAGAGLIA &amp; MASSIMO MINOLFI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/>
        </p:nvSpPr>
        <p:spPr>
          <a:xfrm>
            <a:off x="1197400" y="2099550"/>
            <a:ext cx="6135600" cy="19158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Come detto già in precedenza, per visualizzare i dati in modo più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coerente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 nostro obiettivo, spostiamo la nostra attenzione sulla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provincia di Viterbo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tenendo in riferimento lo stesso intervallo temporale.</a:t>
            </a:r>
            <a:r>
              <a:rPr lang="es-ES" sz="1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533331" y="769590"/>
            <a:ext cx="1036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909"/>
              </a:lnSpc>
              <a:spcBef>
                <a:spcPts val="0"/>
              </a:spcBef>
              <a:spcAft>
                <a:spcPts val="0"/>
              </a:spcAft>
              <a:buClr>
                <a:srgbClr val="33363F"/>
              </a:buClr>
              <a:buSzPts val="4400"/>
              <a:buFont typeface="Oswald"/>
              <a:buNone/>
            </a:pPr>
            <a:r>
              <a:rPr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UNO ZOOM SU VITERBO</a:t>
            </a:r>
            <a:endParaRPr/>
          </a:p>
        </p:txBody>
      </p:sp>
      <p:cxnSp>
        <p:nvCxnSpPr>
          <p:cNvPr id="348" name="Google Shape;348;p42"/>
          <p:cNvCxnSpPr/>
          <p:nvPr/>
        </p:nvCxnSpPr>
        <p:spPr>
          <a:xfrm flipH="1" rot="10800000">
            <a:off x="533181" y="1537590"/>
            <a:ext cx="5625000" cy="132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2"/>
          <p:cNvSpPr txBox="1"/>
          <p:nvPr/>
        </p:nvSpPr>
        <p:spPr>
          <a:xfrm>
            <a:off x="4229650" y="3683250"/>
            <a:ext cx="6135600" cy="203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dati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cui faremo riferimento sono presi dall’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unica stazione di rilevamento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presente nella città di Viterbo, la quale, nel periodo che va dal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1999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2004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NON ha archivio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alcun dato (probabile guasto o interruzione di servizio).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Qui è possibile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visualizzare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l’andamento delle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 medie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durante 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mesi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ogni linea è un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anno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diverso.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588" y="1199775"/>
            <a:ext cx="8428826" cy="49439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463" y="467975"/>
            <a:ext cx="8883075" cy="59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/>
          <p:nvPr/>
        </p:nvSpPr>
        <p:spPr>
          <a:xfrm>
            <a:off x="2465400" y="4093050"/>
            <a:ext cx="1665300" cy="659400"/>
          </a:xfrm>
          <a:prstGeom prst="wedgeRoundRectCallout">
            <a:avLst>
              <a:gd fmla="val 68985" name="adj1"/>
              <a:gd fmla="val -25011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Intervallo di dati mancanti</a:t>
            </a:r>
            <a:endParaRPr b="1" sz="1300">
              <a:solidFill>
                <a:srgbClr val="233E30"/>
              </a:solidFill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4510700" y="1039550"/>
            <a:ext cx="702300" cy="4674300"/>
          </a:xfrm>
          <a:prstGeom prst="rect">
            <a:avLst/>
          </a:prstGeom>
          <a:solidFill>
            <a:srgbClr val="6A6846">
              <a:alpha val="66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368" name="Google Shape;368;p45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5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755000" y="2010150"/>
            <a:ext cx="471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due grafici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precedenti ci mostrano che: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1586150" y="2751550"/>
            <a:ext cx="7284600" cy="9753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ultimi anni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sono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mediamente più caldi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rispetto ai precedenti in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tutti i mesi</a:t>
            </a:r>
            <a:endParaRPr sz="2400">
              <a:solidFill>
                <a:srgbClr val="2A454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2748300" y="4109000"/>
            <a:ext cx="7284600" cy="9753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stessa tendenza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si può notare anche per 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massime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minime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3986575" y="5466450"/>
            <a:ext cx="7284600" cy="9753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mancanza di dati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potrebbe aver descritto delle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propensioni errate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dei valori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stessa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visualizzazione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si può effettuare sui dati delle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precipitazioni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cumulate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divise per ogni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anno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2245938" y="1032950"/>
            <a:ext cx="7700100" cy="51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12" y="1016575"/>
            <a:ext cx="7730175" cy="51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/>
          <p:nvPr/>
        </p:nvSpPr>
        <p:spPr>
          <a:xfrm>
            <a:off x="9851850" y="2778350"/>
            <a:ext cx="1809900" cy="366600"/>
          </a:xfrm>
          <a:prstGeom prst="wedgeRoundRectCallout">
            <a:avLst>
              <a:gd fmla="val -55100" name="adj1"/>
              <a:gd fmla="val 116680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quantità media di acqua</a:t>
            </a:r>
            <a:endParaRPr sz="1300"/>
          </a:p>
        </p:txBody>
      </p:sp>
      <p:sp>
        <p:nvSpPr>
          <p:cNvPr id="382" name="Google Shape;382;p46"/>
          <p:cNvSpPr/>
          <p:nvPr/>
        </p:nvSpPr>
        <p:spPr>
          <a:xfrm>
            <a:off x="9712800" y="5387225"/>
            <a:ext cx="2088000" cy="569100"/>
          </a:xfrm>
          <a:prstGeom prst="wedgeRoundRectCallout">
            <a:avLst>
              <a:gd fmla="val -102808" name="adj1"/>
              <a:gd fmla="val -111567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presenti dati di soli 6 mesi</a:t>
            </a:r>
            <a:endParaRPr b="1" sz="1300">
              <a:solidFill>
                <a:srgbClr val="233E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OSSERVAZIONI VARIE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388" name="Google Shape;388;p47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7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785575" y="2354850"/>
            <a:ext cx="2478600" cy="1374300"/>
          </a:xfrm>
          <a:prstGeom prst="halfFrame">
            <a:avLst>
              <a:gd fmla="val 7113" name="adj1"/>
              <a:gd fmla="val 8204" name="adj2"/>
            </a:avLst>
          </a:prstGeom>
          <a:solidFill>
            <a:srgbClr val="6A6846"/>
          </a:solidFill>
          <a:ln cap="flat" cmpd="sng" w="9525">
            <a:solidFill>
              <a:srgbClr val="6A68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3273650" y="2750875"/>
            <a:ext cx="5644800" cy="21966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Il grafico antecedente mette in mostra come 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precipitazioni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siano diventate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sempre meno incostanti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negli anni. Tuttavia, i dati del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2017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sono per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metà mancanti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e, di conseguenza, non permettono di fare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osservazioni precise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sul vero andamente dei valori.</a:t>
            </a:r>
            <a:r>
              <a:rPr lang="es-ES">
                <a:latin typeface="Inter Medium"/>
                <a:ea typeface="Inter Medium"/>
                <a:cs typeface="Inter Medium"/>
                <a:sym typeface="Inter Medium"/>
              </a:rPr>
              <a:t>  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0" l="8826" r="8834" t="0"/>
          <a:stretch/>
        </p:blipFill>
        <p:spPr>
          <a:xfrm>
            <a:off x="0" y="-2667000"/>
            <a:ext cx="13385426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/>
        </p:nvSpPr>
        <p:spPr>
          <a:xfrm>
            <a:off x="0" y="315939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VERBANO-CUSIO-OSSOLA</a:t>
            </a:r>
            <a:endParaRPr sz="4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0" y="1357312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7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4750984" y="869429"/>
            <a:ext cx="2690032" cy="4751179"/>
          </a:xfrm>
          <a:prstGeom prst="rect">
            <a:avLst/>
          </a:prstGeom>
          <a:noFill/>
          <a:ln cap="flat" cmpd="sng" w="38100">
            <a:solidFill>
              <a:schemeClr val="lt1">
                <a:alpha val="4196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2393325" y="4662305"/>
            <a:ext cx="1079500" cy="1371600"/>
          </a:xfrm>
          <a:custGeom>
            <a:rect b="b" l="l" r="r" t="t"/>
            <a:pathLst>
              <a:path extrusionOk="0" h="1371600" w="1079500">
                <a:moveTo>
                  <a:pt x="0" y="0"/>
                </a:moveTo>
                <a:lnTo>
                  <a:pt x="1079500" y="0"/>
                </a:lnTo>
                <a:lnTo>
                  <a:pt x="1079500" y="1371600"/>
                </a:lnTo>
                <a:lnTo>
                  <a:pt x="0" y="137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5846817" y="4662305"/>
            <a:ext cx="497539" cy="497539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8"/>
          <p:cNvSpPr txBox="1"/>
          <p:nvPr/>
        </p:nvSpPr>
        <p:spPr>
          <a:xfrm>
            <a:off x="9220200" y="6185550"/>
            <a:ext cx="2971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600">
                <a:solidFill>
                  <a:srgbClr val="F2F2F2"/>
                </a:solidFill>
              </a:rPr>
              <a:t>Fotografia da Massimo Minolfi</a:t>
            </a:r>
            <a:endParaRPr i="1" sz="16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/>
        </p:nvSpPr>
        <p:spPr>
          <a:xfrm>
            <a:off x="1197400" y="2061225"/>
            <a:ext cx="6250500" cy="19158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 quanto riguarda la provincia del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Verbano-Cusio-Ossola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facciamo un'osservazione analoga a quella di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Viterbo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con qualche attenzione in più sulla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particolarità del clima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533331" y="769590"/>
            <a:ext cx="1036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909"/>
              </a:lnSpc>
              <a:spcBef>
                <a:spcPts val="0"/>
              </a:spcBef>
              <a:spcAft>
                <a:spcPts val="0"/>
              </a:spcAft>
              <a:buClr>
                <a:srgbClr val="33363F"/>
              </a:buClr>
              <a:buSzPts val="4400"/>
              <a:buFont typeface="Oswald"/>
              <a:buNone/>
            </a:pPr>
            <a:r>
              <a:rPr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UNO ZOOM SUL VCO</a:t>
            </a:r>
            <a:endParaRPr/>
          </a:p>
        </p:txBody>
      </p:sp>
      <p:cxnSp>
        <p:nvCxnSpPr>
          <p:cNvPr id="409" name="Google Shape;409;p49"/>
          <p:cNvCxnSpPr/>
          <p:nvPr/>
        </p:nvCxnSpPr>
        <p:spPr>
          <a:xfrm flipH="1" rot="10800000">
            <a:off x="533181" y="1537590"/>
            <a:ext cx="5625000" cy="132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9"/>
          <p:cNvSpPr txBox="1"/>
          <p:nvPr/>
        </p:nvSpPr>
        <p:spPr>
          <a:xfrm>
            <a:off x="4229650" y="3798200"/>
            <a:ext cx="6135600" cy="2337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Ci troviamo infatti in un’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area geografica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nettamente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diversa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Di conseguenza, tutte le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relazioni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tra i dati trovate 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Viterbo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non verranno riscontrate anche qui, mostrando come 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diversità del clima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influenzi senza dubbio queste ultime.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Il grafico sottostante ci mostra i dati delle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 medie mensili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Domodossola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Ogni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linea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 grafo rappresenta un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anno diverso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50" y="1275825"/>
            <a:ext cx="8569301" cy="5096825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00" y="630875"/>
            <a:ext cx="8697000" cy="57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/>
        </p:nvSpPr>
        <p:spPr>
          <a:xfrm>
            <a:off x="890900" y="2037200"/>
            <a:ext cx="7449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L'obiettivo di questa progetto è far luce su come i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dati meteorologici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possano fornire una panoramica dettagliata dei modelli climatici e delle tendenze che influenzano il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nostro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mondo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soprattutto in un periodo storico come quello attuale, dove il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cambiamento climatico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è al centro dell’attenzione.</a:t>
            </a:r>
            <a:r>
              <a:rPr lang="es-ES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890906" y="297690"/>
            <a:ext cx="10368333" cy="1202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909"/>
              </a:lnSpc>
              <a:spcBef>
                <a:spcPts val="0"/>
              </a:spcBef>
              <a:spcAft>
                <a:spcPts val="0"/>
              </a:spcAft>
              <a:buClr>
                <a:srgbClr val="33363F"/>
              </a:buClr>
              <a:buSzPts val="4400"/>
              <a:buFont typeface="Oswald"/>
              <a:buNone/>
            </a:pPr>
            <a:r>
              <a:rPr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INTRODUZIONE</a:t>
            </a:r>
            <a:endParaRPr>
              <a:solidFill>
                <a:srgbClr val="6A6846"/>
              </a:solidFill>
            </a:endParaRPr>
          </a:p>
          <a:p>
            <a:pPr indent="0" lvl="0" marL="0" marR="0" rtl="0" algn="l">
              <a:lnSpc>
                <a:spcPct val="2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3810250" y="3997500"/>
            <a:ext cx="744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3E47"/>
              </a:buClr>
              <a:buSzPts val="1100"/>
              <a:buFont typeface="Arial"/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Abbiamo deciso di centrare la nostra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visualizzazione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sui dati meteorologici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italiani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 particolare quelli delle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stazioni di rilevamento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nelle zone di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Viterbo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e di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Verbano-Cusio-Ossola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(le nostre rispettive province di nascita).</a:t>
            </a:r>
            <a:endParaRPr b="0" i="0" sz="1100" u="none" cap="none" strike="noStrike">
              <a:solidFill>
                <a:srgbClr val="503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4"/>
          <p:cNvCxnSpPr/>
          <p:nvPr/>
        </p:nvCxnSpPr>
        <p:spPr>
          <a:xfrm flipH="1" rot="10800000">
            <a:off x="104872" y="1731095"/>
            <a:ext cx="9032400" cy="8100"/>
          </a:xfrm>
          <a:prstGeom prst="straightConnector1">
            <a:avLst/>
          </a:prstGeom>
          <a:noFill/>
          <a:ln cap="flat" cmpd="sng" w="19050">
            <a:solidFill>
              <a:srgbClr val="233E30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34"/>
          <p:cNvCxnSpPr/>
          <p:nvPr/>
        </p:nvCxnSpPr>
        <p:spPr>
          <a:xfrm flipH="1" rot="10800000">
            <a:off x="3453650" y="5612400"/>
            <a:ext cx="8738400" cy="4500"/>
          </a:xfrm>
          <a:prstGeom prst="straightConnector1">
            <a:avLst/>
          </a:prstGeom>
          <a:noFill/>
          <a:ln cap="flat" cmpd="sng" w="19050">
            <a:solidFill>
              <a:srgbClr val="233E30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00" y="3997500"/>
            <a:ext cx="2282200" cy="22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36668">
            <a:off x="9808332" y="993291"/>
            <a:ext cx="664910" cy="249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1802150" y="2167650"/>
            <a:ext cx="3972900" cy="28707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33E3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Aumento</a:t>
            </a:r>
            <a:endParaRPr sz="1900">
              <a:solidFill>
                <a:srgbClr val="F2F2F2"/>
              </a:solidFill>
              <a:highlight>
                <a:srgbClr val="6A684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temperatura media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come nel caso di Viterbo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6453575" y="2167650"/>
            <a:ext cx="3972900" cy="28707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33E3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2 C°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 </a:t>
            </a:r>
            <a:endParaRPr sz="1900">
              <a:solidFill>
                <a:srgbClr val="F2F2F2"/>
              </a:solidFill>
              <a:highlight>
                <a:srgbClr val="6A684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differenza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tra il 1988 e il 2022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429" name="Google Shape;429;p52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52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 particolare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interesse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è questo grafico, il quale mostra le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 medie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negli anni registrate dalla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stazione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situata su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Punta dei Camosci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2453 metri di altezza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25" y="1260276"/>
            <a:ext cx="7806949" cy="52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42" name="Google Shape;442;p54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54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4" name="Google Shape;444;p54"/>
          <p:cNvSpPr/>
          <p:nvPr/>
        </p:nvSpPr>
        <p:spPr>
          <a:xfrm>
            <a:off x="755000" y="2127800"/>
            <a:ext cx="3440700" cy="371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8575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1.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 medie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dell’ultimo decennio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sorpassano la soglia dello zero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diverse volte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4430900" y="2127800"/>
            <a:ext cx="3440700" cy="371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8575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.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innalzamento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dello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zero termico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è associato ad un livello più alto di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disgelo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dei ghiacci e della neve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6" name="Google Shape;446;p54"/>
          <p:cNvSpPr/>
          <p:nvPr/>
        </p:nvSpPr>
        <p:spPr>
          <a:xfrm>
            <a:off x="8106800" y="2127800"/>
            <a:ext cx="3440700" cy="371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8575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.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Andando avanti con gli anni, 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montagne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si percepiranno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meno innevate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anche ad occhio nudo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Come per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Viterbo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osserviamo anche i valori delle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precipitazioni cumulate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per anno a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Domodossola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2245938" y="1294725"/>
            <a:ext cx="7700100" cy="51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50" y="1288375"/>
            <a:ext cx="7700100" cy="51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/>
          <p:nvPr/>
        </p:nvSpPr>
        <p:spPr>
          <a:xfrm>
            <a:off x="9621750" y="2791125"/>
            <a:ext cx="1809900" cy="366600"/>
          </a:xfrm>
          <a:prstGeom prst="wedgeRoundRectCallout">
            <a:avLst>
              <a:gd fmla="val -55100" name="adj1"/>
              <a:gd fmla="val 116680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Linea di tendenza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questo punto,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confrontando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il grafico precedente con quello delle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possiamo ottenere una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stima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quante volte abbia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nevicato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Domodossola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0" name="Google Shape;460;p56"/>
          <p:cNvSpPr/>
          <p:nvPr/>
        </p:nvSpPr>
        <p:spPr>
          <a:xfrm>
            <a:off x="2245938" y="1294725"/>
            <a:ext cx="7700100" cy="51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50" y="1294725"/>
            <a:ext cx="7700100" cy="5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67" name="Google Shape;467;p57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7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755000" y="2010150"/>
            <a:ext cx="471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due grafici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possiamo osservare che: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1586150" y="2751550"/>
            <a:ext cx="7284600" cy="9753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 piogge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NON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sono meno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costanti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negli ultimi anni (correlazione notata invece a Viterbo)</a:t>
            </a:r>
            <a:endParaRPr sz="2400">
              <a:solidFill>
                <a:srgbClr val="2A454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2748300" y="4109000"/>
            <a:ext cx="7284600" cy="11451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stima delle nevicate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pur non essendo preciso e rigoroso, può essere utile per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stimare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condizioni favorevoli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una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nevicata senza disgelo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terra. 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2" name="Google Shape;472;p57"/>
          <p:cNvSpPr txBox="1"/>
          <p:nvPr/>
        </p:nvSpPr>
        <p:spPr>
          <a:xfrm>
            <a:off x="3986575" y="5636250"/>
            <a:ext cx="7284600" cy="600300"/>
          </a:xfrm>
          <a:prstGeom prst="rect">
            <a:avLst/>
          </a:prstGeom>
          <a:noFill/>
          <a:ln cap="flat" cmpd="sng" w="19050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6846"/>
              </a:buClr>
              <a:buSzPts val="2400"/>
              <a:buFont typeface="Inter Medium"/>
              <a:buChar char="➔"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nevicate stimate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negli ultimi anni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sono sempre meno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/>
          <p:cNvPicPr preferRelativeResize="0"/>
          <p:nvPr/>
        </p:nvPicPr>
        <p:blipFill rotWithShape="1">
          <a:blip r:embed="rId3">
            <a:alphaModFix/>
          </a:blip>
          <a:srcRect b="1680" l="0" r="0" t="14292"/>
          <a:stretch/>
        </p:blipFill>
        <p:spPr>
          <a:xfrm>
            <a:off x="0" y="-1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 txBox="1"/>
          <p:nvPr/>
        </p:nvSpPr>
        <p:spPr>
          <a:xfrm>
            <a:off x="0" y="315939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CONCLUSIONI</a:t>
            </a:r>
            <a:endParaRPr sz="4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9" name="Google Shape;479;p58"/>
          <p:cNvSpPr txBox="1"/>
          <p:nvPr/>
        </p:nvSpPr>
        <p:spPr>
          <a:xfrm>
            <a:off x="0" y="1357312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7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4750984" y="869429"/>
            <a:ext cx="2690032" cy="4751179"/>
          </a:xfrm>
          <a:prstGeom prst="rect">
            <a:avLst/>
          </a:prstGeom>
          <a:noFill/>
          <a:ln cap="flat" cmpd="sng" w="38100">
            <a:solidFill>
              <a:schemeClr val="lt1">
                <a:alpha val="4196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2393325" y="4662305"/>
            <a:ext cx="1079500" cy="1371600"/>
          </a:xfrm>
          <a:custGeom>
            <a:rect b="b" l="l" r="r" t="t"/>
            <a:pathLst>
              <a:path extrusionOk="0" h="1371600" w="1079500">
                <a:moveTo>
                  <a:pt x="0" y="0"/>
                </a:moveTo>
                <a:lnTo>
                  <a:pt x="1079500" y="0"/>
                </a:lnTo>
                <a:lnTo>
                  <a:pt x="1079500" y="1371600"/>
                </a:lnTo>
                <a:lnTo>
                  <a:pt x="0" y="137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5846817" y="4662305"/>
            <a:ext cx="497539" cy="497539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>
            <p:ph type="title"/>
          </p:nvPr>
        </p:nvSpPr>
        <p:spPr>
          <a:xfrm>
            <a:off x="755000" y="544200"/>
            <a:ext cx="10682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CONSIDERAZIONI FINALI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88" name="Google Shape;488;p59"/>
          <p:cNvSpPr txBox="1"/>
          <p:nvPr>
            <p:ph idx="1" type="body"/>
          </p:nvPr>
        </p:nvSpPr>
        <p:spPr>
          <a:xfrm>
            <a:off x="867800" y="2649600"/>
            <a:ext cx="50355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variazioni meteorologiche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possono variare a seconda dell'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area geografica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Alcune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regioni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possono sperimentare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cambiamenti meteorologici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più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frequenti e drastici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mentre altre possono avere modelli meteorologici relativamente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stabili nel tempo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9" name="Google Shape;489;p59"/>
          <p:cNvSpPr txBox="1"/>
          <p:nvPr>
            <p:ph idx="2" type="body"/>
          </p:nvPr>
        </p:nvSpPr>
        <p:spPr>
          <a:xfrm>
            <a:off x="6460600" y="2649600"/>
            <a:ext cx="49764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Ci teniamo 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ribadire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ancora una volta che l’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obiettivo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 progetto è solamente quello di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mostrare e commentare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 dati inseriti in quest’ultimo. Qualsiasi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deduzione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successiva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all’osservazione dei grafici è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strettamente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soggettiva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 e personale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59"/>
          <p:cNvSpPr txBox="1"/>
          <p:nvPr>
            <p:ph idx="3" type="subTitle"/>
          </p:nvPr>
        </p:nvSpPr>
        <p:spPr>
          <a:xfrm>
            <a:off x="9270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Influenza geografica sul tempo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491" name="Google Shape;491;p59"/>
          <p:cNvSpPr txBox="1"/>
          <p:nvPr>
            <p:ph idx="4" type="subTitle"/>
          </p:nvPr>
        </p:nvSpPr>
        <p:spPr>
          <a:xfrm>
            <a:off x="64607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Conclusioni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842900" y="1051133"/>
            <a:ext cx="10239600" cy="96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REFERENCES</a:t>
            </a:r>
            <a:endParaRPr/>
          </a:p>
        </p:txBody>
      </p:sp>
      <p:sp>
        <p:nvSpPr>
          <p:cNvPr id="497" name="Google Shape;497;p60"/>
          <p:cNvSpPr txBox="1"/>
          <p:nvPr>
            <p:ph idx="1" type="body"/>
          </p:nvPr>
        </p:nvSpPr>
        <p:spPr>
          <a:xfrm>
            <a:off x="842900" y="2289800"/>
            <a:ext cx="8622900" cy="16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540"/>
              </a:buClr>
              <a:buSzPts val="1800"/>
              <a:buFont typeface="Roboto Medium"/>
              <a:buChar char="❏"/>
            </a:pPr>
            <a:r>
              <a:rPr lang="es-ES" sz="1800" u="sng">
                <a:solidFill>
                  <a:srgbClr val="2A4540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https://www.arpalazio.it/web/guest/open-data</a:t>
            </a:r>
            <a:endParaRPr sz="1800" u="sng">
              <a:solidFill>
                <a:srgbClr val="2A45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540"/>
              </a:buClr>
              <a:buSzPts val="1800"/>
              <a:buFont typeface="Roboto Medium"/>
              <a:buChar char="❏"/>
            </a:pPr>
            <a:r>
              <a:rPr lang="es-ES" sz="1800" u="sng">
                <a:solidFill>
                  <a:srgbClr val="2A4540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https://www.arpa.piemonte.it/dati-ambientali</a:t>
            </a:r>
            <a:endParaRPr sz="1800" u="sng">
              <a:solidFill>
                <a:srgbClr val="2A45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540"/>
              </a:buClr>
              <a:buSzPts val="1800"/>
              <a:buFont typeface="Roboto Medium"/>
              <a:buChar char="❏"/>
            </a:pPr>
            <a:r>
              <a:rPr lang="es-ES" sz="1800" u="sng">
                <a:solidFill>
                  <a:srgbClr val="2A4540"/>
                </a:solid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http://www.scia.isprambiente.it/wwwrootscia/Home_new.html</a:t>
            </a:r>
            <a:endParaRPr sz="1800" u="sng">
              <a:solidFill>
                <a:srgbClr val="2A45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842900" y="1051133"/>
            <a:ext cx="10239600" cy="96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842900" y="2113433"/>
            <a:ext cx="7361100" cy="353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1"/>
          <p:cNvSpPr txBox="1"/>
          <p:nvPr/>
        </p:nvSpPr>
        <p:spPr>
          <a:xfrm>
            <a:off x="3695900" y="3151950"/>
            <a:ext cx="45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Grazie mille per l’attenzione.</a:t>
            </a:r>
            <a:endParaRPr sz="210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31739" r="31739" t="0"/>
          <a:stretch/>
        </p:blipFill>
        <p:spPr>
          <a:xfrm>
            <a:off x="6220611" y="1511300"/>
            <a:ext cx="2603501" cy="5346701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pic>
      <p:pic>
        <p:nvPicPr>
          <p:cNvPr id="272" name="Google Shape;272;p3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3067" r="43277" t="7842"/>
          <a:stretch/>
        </p:blipFill>
        <p:spPr>
          <a:xfrm>
            <a:off x="444500" y="1511300"/>
            <a:ext cx="2603500" cy="5346697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pic>
      <p:pic>
        <p:nvPicPr>
          <p:cNvPr id="273" name="Google Shape;273;p3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33772" r="33772" t="0"/>
          <a:stretch/>
        </p:blipFill>
        <p:spPr>
          <a:xfrm>
            <a:off x="3341608" y="-629"/>
            <a:ext cx="2603500" cy="5346702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pic>
      <p:pic>
        <p:nvPicPr>
          <p:cNvPr id="274" name="Google Shape;274;p3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43242" r="24160" t="0"/>
          <a:stretch/>
        </p:blipFill>
        <p:spPr>
          <a:xfrm>
            <a:off x="9117719" y="-629"/>
            <a:ext cx="2603500" cy="5346701"/>
          </a:xfrm>
          <a:prstGeom prst="rect">
            <a:avLst/>
          </a:prstGeom>
          <a:solidFill>
            <a:srgbClr val="D6D8DF"/>
          </a:solidFill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461394" y="2384227"/>
            <a:ext cx="258660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0" i="0" sz="5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461394" y="3642848"/>
            <a:ext cx="25866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</a:t>
            </a: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ZIONE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3338703" y="2384227"/>
            <a:ext cx="2603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0" i="0" sz="5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3338702" y="3642848"/>
            <a:ext cx="2603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VITERBO</a:t>
            </a: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6232904" y="2384227"/>
            <a:ext cx="26034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0" i="0" sz="5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6249800" y="3642848"/>
            <a:ext cx="25866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VERBANO-CUSIO-OSSOLA</a:t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9127106" y="2384227"/>
            <a:ext cx="26034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0" i="0" sz="5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9127107" y="3642848"/>
            <a:ext cx="26034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CONCLUSIONI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842900" y="1051133"/>
            <a:ext cx="10239600" cy="96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842900" y="2113433"/>
            <a:ext cx="7361100" cy="353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2324300" y="2759850"/>
            <a:ext cx="72768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Andrea Bragaglia - </a:t>
            </a:r>
            <a:r>
              <a:rPr i="1" lang="es-ES" sz="2100" u="sng">
                <a:solidFill>
                  <a:srgbClr val="8EC9BB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andrea.bragaglia@studenti.unimi.it</a:t>
            </a:r>
            <a:endParaRPr i="1" sz="2100">
              <a:solidFill>
                <a:srgbClr val="8EC9B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Massimo Minolfi - </a:t>
            </a:r>
            <a:r>
              <a:rPr i="1" lang="es-ES" sz="2100" u="sng">
                <a:solidFill>
                  <a:srgbClr val="8EC9BB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massimo.minolfi@studenti.unimi.it</a:t>
            </a:r>
            <a:endParaRPr i="1" sz="2100">
              <a:solidFill>
                <a:srgbClr val="8EC9B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15604" l="0" r="18923" t="23583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0" y="315939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</a:t>
            </a:r>
            <a:r>
              <a:rPr lang="es-ES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ZIONE</a:t>
            </a:r>
            <a:endParaRPr b="0" i="0" sz="4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0" y="1357312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9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0" i="0" sz="72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4750984" y="869429"/>
            <a:ext cx="2690032" cy="4751179"/>
          </a:xfrm>
          <a:prstGeom prst="rect">
            <a:avLst/>
          </a:prstGeom>
          <a:noFill/>
          <a:ln cap="flat" cmpd="sng" w="38100">
            <a:solidFill>
              <a:schemeClr val="lt1">
                <a:alpha val="4196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2393325" y="4662305"/>
            <a:ext cx="1079500" cy="1371600"/>
          </a:xfrm>
          <a:custGeom>
            <a:rect b="b" l="l" r="r" t="t"/>
            <a:pathLst>
              <a:path extrusionOk="0" h="1371600" w="1079500">
                <a:moveTo>
                  <a:pt x="0" y="0"/>
                </a:moveTo>
                <a:lnTo>
                  <a:pt x="1079500" y="0"/>
                </a:lnTo>
                <a:lnTo>
                  <a:pt x="1079500" y="1371600"/>
                </a:lnTo>
                <a:lnTo>
                  <a:pt x="0" y="137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5846817" y="4662305"/>
            <a:ext cx="497539" cy="497539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9185900" y="6272700"/>
            <a:ext cx="28194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600">
                <a:solidFill>
                  <a:srgbClr val="F2F2F2"/>
                </a:solidFill>
              </a:rPr>
              <a:t>Fotografia da Viviana Minolfi</a:t>
            </a:r>
            <a:endParaRPr i="1" sz="16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755000" y="544200"/>
            <a:ext cx="10890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DATI METEOROLOGICI IN ITALIA</a:t>
            </a:r>
            <a:endParaRPr>
              <a:solidFill>
                <a:srgbClr val="6A6846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867800" y="2649600"/>
            <a:ext cx="5035500" cy="344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modelli meteorologici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hanno un impatto significativo sulla nostra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vita quotidiana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Comprendere e prevedere questi modelli è fondamentale per pianificare e prendere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decisioni informate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 Inoltre ci permettono di effettuare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previsioni meteo future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e contribuiscono alla ricerca sui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cambiamenti climatici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0" name="Google Shape;300;p37"/>
          <p:cNvSpPr txBox="1"/>
          <p:nvPr>
            <p:ph idx="2" type="body"/>
          </p:nvPr>
        </p:nvSpPr>
        <p:spPr>
          <a:xfrm>
            <a:off x="6460600" y="2649600"/>
            <a:ext cx="4976400" cy="36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Solo in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Italia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ci sono circa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1000 stazioni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meteo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che aiutano in questo processo di raccolta dati. Ogni stazione mantiene i propri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archivi storici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consentendo </a:t>
            </a:r>
            <a:r>
              <a:rPr lang="es-ES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confronti scientifici</a:t>
            </a:r>
            <a:r>
              <a:rPr lang="es-ES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tra i dati passati e quelli attuali.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1" name="Google Shape;301;p37"/>
          <p:cNvSpPr txBox="1"/>
          <p:nvPr>
            <p:ph idx="3" type="subTitle"/>
          </p:nvPr>
        </p:nvSpPr>
        <p:spPr>
          <a:xfrm>
            <a:off x="9270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L'influenza dei modelli meteorologici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2" name="Google Shape;302;p37"/>
          <p:cNvSpPr txBox="1"/>
          <p:nvPr>
            <p:ph idx="4" type="subTitle"/>
          </p:nvPr>
        </p:nvSpPr>
        <p:spPr>
          <a:xfrm>
            <a:off x="6460700" y="1823767"/>
            <a:ext cx="4976400" cy="57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Raccolta dati e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utilizzo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8049200" y="4906425"/>
            <a:ext cx="3596400" cy="1710900"/>
          </a:xfrm>
          <a:prstGeom prst="cloudCallout">
            <a:avLst>
              <a:gd fmla="val -62481" name="adj1"/>
              <a:gd fmla="val -56779" name="adj2"/>
            </a:avLst>
          </a:prstGeom>
          <a:solidFill>
            <a:schemeClr val="lt2"/>
          </a:solidFill>
          <a:ln cap="flat" cmpd="sng" w="2857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233E30"/>
                </a:solidFill>
                <a:latin typeface="Roboto"/>
                <a:ea typeface="Roboto"/>
                <a:cs typeface="Roboto"/>
                <a:sym typeface="Roboto"/>
              </a:rPr>
              <a:t>OK.. MA QUINDI I DATI?</a:t>
            </a:r>
            <a:endParaRPr b="1">
              <a:solidFill>
                <a:srgbClr val="233E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/>
        </p:nvSpPr>
        <p:spPr>
          <a:xfrm>
            <a:off x="760350" y="449500"/>
            <a:ext cx="10671300" cy="1159800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Questo, per esempio, è il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grafico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dell’andamento della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temperatura media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italiana dal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1988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2022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registrata dalle più di 1000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stazioni di rilevamento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829025" y="1335000"/>
            <a:ext cx="8533950" cy="5164007"/>
          </a:xfrm>
          <a:prstGeom prst="rect">
            <a:avLst/>
          </a:prstGeom>
          <a:noFill/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8"/>
          <p:cNvSpPr/>
          <p:nvPr/>
        </p:nvSpPr>
        <p:spPr>
          <a:xfrm>
            <a:off x="2152400" y="3166575"/>
            <a:ext cx="942600" cy="349500"/>
          </a:xfrm>
          <a:prstGeom prst="wedgeRoundRectCallout">
            <a:avLst>
              <a:gd fmla="val -13471" name="adj1"/>
              <a:gd fmla="val 169871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13.3 C°</a:t>
            </a:r>
            <a:endParaRPr sz="1300"/>
          </a:p>
        </p:txBody>
      </p:sp>
      <p:sp>
        <p:nvSpPr>
          <p:cNvPr id="311" name="Google Shape;311;p38"/>
          <p:cNvSpPr/>
          <p:nvPr/>
        </p:nvSpPr>
        <p:spPr>
          <a:xfrm>
            <a:off x="10253875" y="1811075"/>
            <a:ext cx="942600" cy="349500"/>
          </a:xfrm>
          <a:prstGeom prst="wedgeRoundRectCallout">
            <a:avLst>
              <a:gd fmla="val -77711" name="adj1"/>
              <a:gd fmla="val -43820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14.8 C°</a:t>
            </a:r>
            <a:endParaRPr sz="1300"/>
          </a:p>
        </p:txBody>
      </p:sp>
      <p:sp>
        <p:nvSpPr>
          <p:cNvPr id="312" name="Google Shape;312;p38"/>
          <p:cNvSpPr/>
          <p:nvPr/>
        </p:nvSpPr>
        <p:spPr>
          <a:xfrm>
            <a:off x="249375" y="4761450"/>
            <a:ext cx="2088000" cy="1159800"/>
          </a:xfrm>
          <a:prstGeom prst="wedgeRoundRectCallout">
            <a:avLst>
              <a:gd fmla="val 57632" name="adj1"/>
              <a:gd fmla="val -42499" name="adj2"/>
              <a:gd fmla="val 0" name="adj3"/>
            </a:avLst>
          </a:prstGeom>
          <a:solidFill>
            <a:srgbClr val="6A6846">
              <a:alpha val="66040"/>
            </a:srgbClr>
          </a:solidFill>
          <a:ln cap="flat" cmpd="sng" w="9525">
            <a:solidFill>
              <a:srgbClr val="233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Linea di tendenza</a:t>
            </a:r>
            <a:endParaRPr b="1" sz="1300">
              <a:solidFill>
                <a:srgbClr val="233E3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233E30"/>
                </a:solidFill>
              </a:rPr>
              <a:t>(Mostra la direzione e la rapidità con la quale cambiano i valori)</a:t>
            </a:r>
            <a:endParaRPr b="1" sz="1300">
              <a:solidFill>
                <a:srgbClr val="233E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263875" y="2167650"/>
            <a:ext cx="3972900" cy="28707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33E3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 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1,5 C°</a:t>
            </a:r>
            <a:endParaRPr sz="1900">
              <a:solidFill>
                <a:srgbClr val="F2F2F2"/>
              </a:solidFill>
              <a:highlight>
                <a:srgbClr val="6A684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ifferenza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temperatura dal 1988 al 2022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4109600" y="2167650"/>
            <a:ext cx="3972900" cy="28707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33E3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1996 </a:t>
            </a:r>
            <a:endParaRPr sz="1900">
              <a:solidFill>
                <a:srgbClr val="F2F2F2"/>
              </a:solidFill>
              <a:highlight>
                <a:srgbClr val="6A684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L’anno più </a:t>
            </a:r>
            <a:r>
              <a:rPr lang="es-ES" sz="19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freddo</a:t>
            </a: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questi 34 anni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7966525" y="2167650"/>
            <a:ext cx="3972900" cy="28707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33E3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2022</a:t>
            </a:r>
            <a:endParaRPr sz="3100">
              <a:solidFill>
                <a:srgbClr val="F2F2F2"/>
              </a:solidFill>
              <a:highlight>
                <a:srgbClr val="6A6846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9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É invece l’anno più </a:t>
            </a:r>
            <a:r>
              <a:rPr lang="es-ES" sz="1900">
                <a:solidFill>
                  <a:schemeClr val="lt1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caldo                </a:t>
            </a:r>
            <a:r>
              <a:rPr i="1" lang="es-ES" sz="1900">
                <a:solidFill>
                  <a:srgbClr val="F4F7F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1">
              <a:solidFill>
                <a:srgbClr val="F4F7F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21" name="Google Shape;321;p39"/>
          <p:cNvCxnSpPr/>
          <p:nvPr/>
        </p:nvCxnSpPr>
        <p:spPr>
          <a:xfrm flipH="1" rot="10800000">
            <a:off x="755000" y="1397200"/>
            <a:ext cx="6067200" cy="150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9"/>
          <p:cNvSpPr/>
          <p:nvPr/>
        </p:nvSpPr>
        <p:spPr>
          <a:xfrm>
            <a:off x="9865975" y="4109000"/>
            <a:ext cx="174000" cy="1884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18000" y="493223"/>
            <a:ext cx="10928100" cy="80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400">
                <a:solidFill>
                  <a:srgbClr val="6A6846"/>
                </a:solidFill>
                <a:latin typeface="Oswald"/>
                <a:ea typeface="Oswald"/>
                <a:cs typeface="Oswald"/>
                <a:sym typeface="Oswald"/>
              </a:rPr>
              <a:t>QUALCHE ALTRA OSSERVAZIONE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558375" y="2151650"/>
            <a:ext cx="3330300" cy="3363900"/>
          </a:xfrm>
          <a:prstGeom prst="rect">
            <a:avLst/>
          </a:prstGeom>
          <a:ln cap="flat" cmpd="sng" w="1905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1.</a:t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dati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citati nelle slides sono ricavati da misurazioni di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stazioni meteorologiche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 suolo italiano (le quali potrebbero aver subito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perdite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alterazioni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dei dati per guasti o altre cause esterne).</a:t>
            </a:r>
            <a:endParaRPr sz="1500"/>
          </a:p>
        </p:txBody>
      </p:sp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4425075" y="2151650"/>
            <a:ext cx="3330300" cy="3363900"/>
          </a:xfrm>
          <a:prstGeom prst="rect">
            <a:avLst/>
          </a:prstGeom>
          <a:ln cap="flat" cmpd="sng" w="1905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.</a:t>
            </a:r>
            <a:endParaRPr sz="3100">
              <a:solidFill>
                <a:srgbClr val="F2F2F2"/>
              </a:solidFill>
              <a:highlight>
                <a:srgbClr val="6A6846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2F2F2"/>
              </a:solidFill>
              <a:highlight>
                <a:srgbClr val="6A6846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 poter parlare effettivamente di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riscaldamento globale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servirebbero misurazioni a livello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globale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con controlli più rigorosi sulla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qualità dei dati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/>
          </a:p>
        </p:txBody>
      </p:sp>
      <p:sp>
        <p:nvSpPr>
          <p:cNvPr id="330" name="Google Shape;330;p40"/>
          <p:cNvSpPr txBox="1"/>
          <p:nvPr>
            <p:ph idx="3" type="body"/>
          </p:nvPr>
        </p:nvSpPr>
        <p:spPr>
          <a:xfrm>
            <a:off x="8291775" y="2151650"/>
            <a:ext cx="3330300" cy="3363900"/>
          </a:xfrm>
          <a:prstGeom prst="rect">
            <a:avLst/>
          </a:prstGeom>
          <a:ln cap="flat" cmpd="sng" w="19050">
            <a:solidFill>
              <a:srgbClr val="2A45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r>
              <a:rPr lang="es-ES" sz="3100">
                <a:solidFill>
                  <a:srgbClr val="F2F2F2"/>
                </a:solidFill>
                <a:highlight>
                  <a:srgbClr val="6A6846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.</a:t>
            </a:r>
            <a:endParaRPr sz="3100">
              <a:solidFill>
                <a:srgbClr val="F2F2F2"/>
              </a:solidFill>
              <a:highlight>
                <a:srgbClr val="6A6846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2F2F2"/>
              </a:solidFill>
              <a:highlight>
                <a:srgbClr val="6A6846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L’obiettivo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 questa presentazione invece è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visualizzare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 dati meteorologici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locali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, e di certi aspetti che potrebbero impattare la nostra </a:t>
            </a:r>
            <a:r>
              <a:rPr lang="es-ES" sz="1800">
                <a:solidFill>
                  <a:srgbClr val="F2F2F2"/>
                </a:solidFill>
                <a:highlight>
                  <a:srgbClr val="233E30"/>
                </a:highlight>
                <a:latin typeface="Roboto Medium"/>
                <a:ea typeface="Roboto Medium"/>
                <a:cs typeface="Roboto Medium"/>
                <a:sym typeface="Roboto Medium"/>
              </a:rPr>
              <a:t>esperienza</a:t>
            </a:r>
            <a:r>
              <a:rPr lang="es-ES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sul cambiamento del clima.</a:t>
            </a:r>
            <a:endParaRPr sz="1500"/>
          </a:p>
        </p:txBody>
      </p:sp>
      <p:cxnSp>
        <p:nvCxnSpPr>
          <p:cNvPr id="331" name="Google Shape;331;p40"/>
          <p:cNvCxnSpPr/>
          <p:nvPr/>
        </p:nvCxnSpPr>
        <p:spPr>
          <a:xfrm flipH="1" rot="10800000">
            <a:off x="452600" y="1371625"/>
            <a:ext cx="7723500" cy="11700"/>
          </a:xfrm>
          <a:prstGeom prst="straightConnector1">
            <a:avLst/>
          </a:prstGeom>
          <a:noFill/>
          <a:ln cap="flat" cmpd="sng" w="28575">
            <a:solidFill>
              <a:srgbClr val="233E3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1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0" y="315939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VITERBO</a:t>
            </a:r>
            <a:endParaRPr sz="4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0" y="1357312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7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4750984" y="869429"/>
            <a:ext cx="2690032" cy="4751179"/>
          </a:xfrm>
          <a:prstGeom prst="rect">
            <a:avLst/>
          </a:prstGeom>
          <a:noFill/>
          <a:ln cap="flat" cmpd="sng" w="38100">
            <a:solidFill>
              <a:schemeClr val="lt1">
                <a:alpha val="4196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393325" y="4662305"/>
            <a:ext cx="1079500" cy="1371600"/>
          </a:xfrm>
          <a:custGeom>
            <a:rect b="b" l="l" r="r" t="t"/>
            <a:pathLst>
              <a:path extrusionOk="0" h="1371600" w="1079500">
                <a:moveTo>
                  <a:pt x="0" y="0"/>
                </a:moveTo>
                <a:lnTo>
                  <a:pt x="1079500" y="0"/>
                </a:lnTo>
                <a:lnTo>
                  <a:pt x="1079500" y="1371600"/>
                </a:lnTo>
                <a:lnTo>
                  <a:pt x="0" y="137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5846817" y="4662305"/>
            <a:ext cx="497539" cy="497539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Simple">
  <a:themeElements>
    <a:clrScheme name="Custom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AE90BB"/>
      </a:accent1>
      <a:accent2>
        <a:srgbClr val="E19464"/>
      </a:accent2>
      <a:accent3>
        <a:srgbClr val="73ABC9"/>
      </a:accent3>
      <a:accent4>
        <a:srgbClr val="B98D7A"/>
      </a:accent4>
      <a:accent5>
        <a:srgbClr val="2A4540"/>
      </a:accent5>
      <a:accent6>
        <a:srgbClr val="49837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Personalizados 36">
      <a:dk1>
        <a:srgbClr val="0D0A0B"/>
      </a:dk1>
      <a:lt1>
        <a:srgbClr val="FFFFFF"/>
      </a:lt1>
      <a:dk2>
        <a:srgbClr val="454955"/>
      </a:dk2>
      <a:lt2>
        <a:srgbClr val="E7E6E6"/>
      </a:lt2>
      <a:accent1>
        <a:srgbClr val="0B0B0D"/>
      </a:accent1>
      <a:accent2>
        <a:srgbClr val="929AAB"/>
      </a:accent2>
      <a:accent3>
        <a:srgbClr val="F3EFF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